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8"/>
    <p:restoredTop sz="96405"/>
  </p:normalViewPr>
  <p:slideViewPr>
    <p:cSldViewPr snapToGrid="0" snapToObjects="1">
      <p:cViewPr varScale="1">
        <p:scale>
          <a:sx n="130" d="100"/>
          <a:sy n="130" d="100"/>
        </p:scale>
        <p:origin x="1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86C67-F0EF-7447-A383-4D057EC6F0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D4545-C160-754A-9A34-D4AB135A1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8CC39-DC67-044E-87E0-BBD667DA2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2D4AE-AE78-6A4A-8BE6-C293EE6C5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291DC-7733-1C49-9178-8E601E4B3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33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095D6-A73C-4B41-AE17-58778B81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CA30A7-0629-1240-8D11-E412C29B7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DFED5-4859-3F4B-B9E1-BA66701CD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9C1C5-8D02-D94D-966E-0A167D5DB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F0C0B-FAE7-F54C-83CF-F0C23A277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62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A870E4-A0C8-9344-A22B-16AA2D7BE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86898D-DF97-064F-99FF-D09AB2CA32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D15B7-7D53-EC4B-AE0E-946102FA5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9D680-845B-F34A-BFC0-B8C41FF60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584C0-9106-FE43-9CCD-C7826942E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65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B2AAB-3A63-4C4F-A2BD-4D91A052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BFF48-26D4-CE43-9433-FC4F54047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4CCCB-4FF1-6643-8713-3D1E5F1A9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8B6EB-ACB4-404E-966E-58B3B8AFE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57ECE-CC20-5041-BB9C-4AC40759A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60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F1BFD-2080-F741-AF73-42FF1C1EF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20D5E-755F-3947-90F1-17EA8770E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67026-5D27-9D4F-A00A-DC4AA16C2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F1766-2F2B-734E-B1BC-BC272C650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6BD9D-024C-084F-8F83-28281B38D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95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FA98C-8830-4844-8317-7845041C3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4FF50-B219-7E4F-B9FD-6CAFEB544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C1EF0-66AE-674A-A010-047528E67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118F5F-1E64-734D-9420-C30B1A5E6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BAA061-36BD-8C47-B346-D156D657F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685CE-9607-9943-A387-51369E081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16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C1FF9-6C61-E447-8D2C-520F5DA0C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B326E-9DA3-F04C-803E-53E710B32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028A2E-0C11-A947-B074-648BC0CFD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A314E2-8256-F942-AD84-B40101FB05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356C0E-82D5-AF40-9E95-6D83CD99CD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198C4C-A502-144B-A80F-8E27B7B93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A6AD78-BD12-CF47-8BEE-CE95B2296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635262-4FEB-5A4F-867B-C14F8D594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3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B3F0C-51DB-7348-9638-9BC7C3637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068729-59EC-9A42-BA7B-AE1152FD2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9805D-AFB5-7E4C-BED2-8C6C27533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E8E44-2C3A-5146-9CE1-96A704A5E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16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EAEB27-C83F-9B40-8FDB-B114C7266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6B9121-9160-E543-B624-A6138057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114415-BA51-4F46-94D8-9128EB639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3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4414D-B95C-9F4C-B7F1-A5FB081A5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5C0C8-0607-234B-80EC-8B26D9569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AA382-6B45-C940-9D11-247167C07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E3EBB1-E059-F044-9127-A20C18396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62F1E-9EA3-B443-8470-9A3B46B7E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C8AA0D-8EB0-7249-9A66-9DF310220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893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4EF1F-5F8F-C54E-BE18-CD89CF2BA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F793D2-5DF9-424E-B756-16BB127A05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069907-0DD8-1A46-9771-EB6BE9873F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FDB63-EAC6-BE4C-B079-0DE7FBCE3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FEF6C2-DE92-4A4E-B9B7-A863010A8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A8A72F-524F-994E-B8CC-62676E6CE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58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AADB17-FAE9-844B-B54D-AA895ACD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F662F-A075-5E4B-A0A5-1A5E29D8E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7F268-2E52-1145-B199-7F7592BEDD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57FBC-80D7-D843-861A-A6CDC361A02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5B708-409A-E641-A2BE-656ED9766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F21D9-2174-914A-A409-106FD08CA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47560-5E9F-3145-B88A-9075E2D2A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857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DDCFA-AC33-8341-A233-0DCD52775E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Java GUIs: Swing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68035-EEE5-9546-BCBD-5645264A6F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Also: Events and Inner Classes in Action</a:t>
            </a:r>
          </a:p>
        </p:txBody>
      </p:sp>
    </p:spTree>
    <p:extLst>
      <p:ext uri="{BB962C8B-B14F-4D97-AF65-F5344CB8AC3E}">
        <p14:creationId xmlns:p14="http://schemas.microsoft.com/office/powerpoint/2010/main" val="3774367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DDCB9-E5A5-B14B-9A6A-7B1B42776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Grid Bag Layout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02843-CCCD-B04D-B51C-C166EBE99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Tabular arrangement of components</a:t>
            </a:r>
          </a:p>
          <a:p>
            <a:pPr lvl="1"/>
            <a:r>
              <a:rPr lang="en-US" dirty="0"/>
              <a:t>Columns can have different sizes</a:t>
            </a:r>
          </a:p>
          <a:p>
            <a:pPr lvl="1"/>
            <a:r>
              <a:rPr lang="en-US" dirty="0"/>
              <a:t>Components can span multiple columns</a:t>
            </a:r>
          </a:p>
          <a:p>
            <a:r>
              <a:rPr lang="en-US" dirty="0"/>
              <a:t>Quite complex to use</a:t>
            </a:r>
          </a:p>
          <a:p>
            <a:r>
              <a:rPr lang="en-US" dirty="0"/>
              <a:t>Not going to cover this</a:t>
            </a:r>
          </a:p>
          <a:p>
            <a:r>
              <a:rPr lang="en-US" dirty="0"/>
              <a:t>Fortunately, you can create acceptable-looking layouts by nesting panels</a:t>
            </a:r>
          </a:p>
          <a:p>
            <a:pPr lvl="1"/>
            <a:r>
              <a:rPr lang="en-US" dirty="0"/>
              <a:t>Give each panel an appropriate layout manager</a:t>
            </a:r>
          </a:p>
          <a:p>
            <a:pPr lvl="1"/>
            <a:r>
              <a:rPr lang="en-US" dirty="0"/>
              <a:t>Panels don't have visible borders</a:t>
            </a:r>
          </a:p>
          <a:p>
            <a:pPr lvl="1"/>
            <a:r>
              <a:rPr lang="en-US" dirty="0"/>
              <a:t>Use as many panels as needed to organize components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83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F59DC-9F10-074B-8C15-E8750D94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Questions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58171-E933-C647-80BB-07C5B1B0F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you add two buttons to the north area of a frame?</a:t>
            </a:r>
          </a:p>
          <a:p>
            <a:pPr lvl="1"/>
            <a:r>
              <a:rPr lang="en-US" dirty="0"/>
              <a:t>First add them to a panel, then add the panel to the north end of a frame.</a:t>
            </a:r>
          </a:p>
          <a:p>
            <a:r>
              <a:rPr lang="en-US" dirty="0"/>
              <a:t>How can you stack three buttons on top of each other?</a:t>
            </a:r>
          </a:p>
          <a:p>
            <a:pPr lvl="1"/>
            <a:r>
              <a:rPr lang="en-US" dirty="0"/>
              <a:t>Place them inside a panel with a </a:t>
            </a:r>
            <a:r>
              <a:rPr lang="en-US" dirty="0" err="1"/>
              <a:t>GridLayout</a:t>
            </a:r>
            <a:r>
              <a:rPr lang="en-US" dirty="0"/>
              <a:t> that has three rows and one column.</a:t>
            </a:r>
          </a:p>
        </p:txBody>
      </p:sp>
    </p:spTree>
    <p:extLst>
      <p:ext uri="{BB962C8B-B14F-4D97-AF65-F5344CB8AC3E}">
        <p14:creationId xmlns:p14="http://schemas.microsoft.com/office/powerpoint/2010/main" val="2939480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FA952-23E5-9B4C-9CDF-4F979F6EC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D7BB6-9056-7840-8B3E-B805DC70A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Radio buttons</a:t>
            </a:r>
          </a:p>
          <a:p>
            <a:r>
              <a:rPr lang="en-US" dirty="0"/>
              <a:t>Check boxes</a:t>
            </a:r>
          </a:p>
          <a:p>
            <a:r>
              <a:rPr lang="en-US" dirty="0"/>
              <a:t>Combo boxes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C87358-496E-E64D-A72D-C463AB7E5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511" y="1415364"/>
            <a:ext cx="72390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204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DEDB4-8479-8848-835E-9930B75D7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Radio Buttons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3774-6FB1-C84D-976D-907C10860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For a small set of mutually exclusive choices, use radio buttons or a combo box</a:t>
            </a:r>
          </a:p>
          <a:p>
            <a:r>
              <a:rPr lang="en-US" dirty="0"/>
              <a:t>In a radio button set, only one button can be selected at a time</a:t>
            </a:r>
          </a:p>
          <a:p>
            <a:r>
              <a:rPr lang="en-US" dirty="0"/>
              <a:t>When a button is selected, previously selected button in set is automatically turned off</a:t>
            </a:r>
          </a:p>
          <a:p>
            <a:r>
              <a:rPr lang="en-US" dirty="0"/>
              <a:t>In previous figure, font sizes are mutually exclusive:</a:t>
            </a:r>
          </a:p>
          <a:p>
            <a:pPr marL="0" indent="0">
              <a:buNone/>
            </a:pPr>
            <a:r>
              <a:rPr lang="en-US" sz="2100" dirty="0" err="1">
                <a:latin typeface="Courier" pitchFamily="2" charset="0"/>
              </a:rPr>
              <a:t>JRadioButton</a:t>
            </a:r>
            <a:r>
              <a:rPr lang="en-US" sz="2100" dirty="0">
                <a:latin typeface="Courier" pitchFamily="2" charset="0"/>
              </a:rPr>
              <a:t> </a:t>
            </a:r>
            <a:r>
              <a:rPr lang="en-US" sz="2100" dirty="0" err="1">
                <a:latin typeface="Courier" pitchFamily="2" charset="0"/>
              </a:rPr>
              <a:t>smallButton</a:t>
            </a:r>
            <a:r>
              <a:rPr lang="en-US" sz="2100" dirty="0">
                <a:latin typeface="Courier" pitchFamily="2" charset="0"/>
              </a:rPr>
              <a:t> = new </a:t>
            </a:r>
            <a:r>
              <a:rPr lang="en-US" sz="2100" dirty="0" err="1">
                <a:latin typeface="Courier" pitchFamily="2" charset="0"/>
              </a:rPr>
              <a:t>JRadioButton</a:t>
            </a:r>
            <a:r>
              <a:rPr lang="en-US" sz="2100" dirty="0">
                <a:latin typeface="Courier" pitchFamily="2" charset="0"/>
              </a:rPr>
              <a:t>("Small"); </a:t>
            </a:r>
          </a:p>
          <a:p>
            <a:pPr marL="0" indent="0">
              <a:buNone/>
            </a:pPr>
            <a:r>
              <a:rPr lang="en-US" sz="2100" dirty="0" err="1">
                <a:latin typeface="Courier" pitchFamily="2" charset="0"/>
              </a:rPr>
              <a:t>JRadioButton</a:t>
            </a:r>
            <a:r>
              <a:rPr lang="en-US" sz="2100" dirty="0">
                <a:latin typeface="Courier" pitchFamily="2" charset="0"/>
              </a:rPr>
              <a:t> </a:t>
            </a:r>
            <a:r>
              <a:rPr lang="en-US" sz="2100" dirty="0" err="1">
                <a:latin typeface="Courier" pitchFamily="2" charset="0"/>
              </a:rPr>
              <a:t>mediumButton</a:t>
            </a:r>
            <a:r>
              <a:rPr lang="en-US" sz="2100" dirty="0">
                <a:latin typeface="Courier" pitchFamily="2" charset="0"/>
              </a:rPr>
              <a:t> = new </a:t>
            </a:r>
            <a:r>
              <a:rPr lang="en-US" sz="2100" dirty="0" err="1">
                <a:latin typeface="Courier" pitchFamily="2" charset="0"/>
              </a:rPr>
              <a:t>JRadioButton</a:t>
            </a:r>
            <a:r>
              <a:rPr lang="en-US" sz="2100" dirty="0">
                <a:latin typeface="Courier" pitchFamily="2" charset="0"/>
              </a:rPr>
              <a:t>("Medium"); </a:t>
            </a:r>
          </a:p>
          <a:p>
            <a:pPr marL="0" indent="0">
              <a:buNone/>
            </a:pPr>
            <a:r>
              <a:rPr lang="en-US" sz="2100" dirty="0" err="1">
                <a:latin typeface="Courier" pitchFamily="2" charset="0"/>
              </a:rPr>
              <a:t>JRadioButton</a:t>
            </a:r>
            <a:r>
              <a:rPr lang="en-US" sz="2100" dirty="0">
                <a:latin typeface="Courier" pitchFamily="2" charset="0"/>
              </a:rPr>
              <a:t> </a:t>
            </a:r>
            <a:r>
              <a:rPr lang="en-US" sz="2100" dirty="0" err="1">
                <a:latin typeface="Courier" pitchFamily="2" charset="0"/>
              </a:rPr>
              <a:t>largeButton</a:t>
            </a:r>
            <a:r>
              <a:rPr lang="en-US" sz="2100" dirty="0">
                <a:latin typeface="Courier" pitchFamily="2" charset="0"/>
              </a:rPr>
              <a:t> = new </a:t>
            </a:r>
            <a:r>
              <a:rPr lang="en-US" sz="2100" dirty="0" err="1">
                <a:latin typeface="Courier" pitchFamily="2" charset="0"/>
              </a:rPr>
              <a:t>JRadioButton</a:t>
            </a:r>
            <a:r>
              <a:rPr lang="en-US" sz="2100" dirty="0">
                <a:latin typeface="Courier" pitchFamily="2" charset="0"/>
              </a:rPr>
              <a:t>("Large"); </a:t>
            </a:r>
          </a:p>
          <a:p>
            <a:pPr marL="0" indent="0">
              <a:buNone/>
            </a:pPr>
            <a:r>
              <a:rPr lang="en-US" sz="2100" dirty="0">
                <a:latin typeface="Courier" pitchFamily="2" charset="0"/>
              </a:rPr>
              <a:t>// Add radio buttons into a </a:t>
            </a:r>
            <a:r>
              <a:rPr lang="en-US" sz="2100" dirty="0" err="1">
                <a:latin typeface="Courier" pitchFamily="2" charset="0"/>
              </a:rPr>
              <a:t>ButtonGroup</a:t>
            </a:r>
            <a:r>
              <a:rPr lang="en-US" sz="2100" dirty="0">
                <a:latin typeface="Courier" pitchFamily="2" charset="0"/>
              </a:rPr>
              <a:t> so that </a:t>
            </a:r>
          </a:p>
          <a:p>
            <a:pPr marL="0" indent="0">
              <a:buNone/>
            </a:pPr>
            <a:r>
              <a:rPr lang="en-US" sz="2100" dirty="0">
                <a:latin typeface="Courier" pitchFamily="2" charset="0"/>
              </a:rPr>
              <a:t>// only one button in group is on at any time </a:t>
            </a:r>
          </a:p>
          <a:p>
            <a:pPr marL="0" indent="0">
              <a:buNone/>
            </a:pPr>
            <a:r>
              <a:rPr lang="en-US" sz="2100" dirty="0" err="1">
                <a:latin typeface="Courier" pitchFamily="2" charset="0"/>
              </a:rPr>
              <a:t>ButtonGroup</a:t>
            </a:r>
            <a:r>
              <a:rPr lang="en-US" sz="2100" dirty="0">
                <a:latin typeface="Courier" pitchFamily="2" charset="0"/>
              </a:rPr>
              <a:t> group = new </a:t>
            </a:r>
            <a:r>
              <a:rPr lang="en-US" sz="2100" dirty="0" err="1">
                <a:latin typeface="Courier" pitchFamily="2" charset="0"/>
              </a:rPr>
              <a:t>ButtonGroup</a:t>
            </a:r>
            <a:r>
              <a:rPr lang="en-US" sz="2100" dirty="0">
                <a:latin typeface="Courier" pitchFamily="2" charset="0"/>
              </a:rPr>
              <a:t>(); </a:t>
            </a:r>
          </a:p>
          <a:p>
            <a:pPr marL="0" indent="0">
              <a:buNone/>
            </a:pPr>
            <a:r>
              <a:rPr lang="en-US" sz="2100" dirty="0" err="1">
                <a:latin typeface="Courier" pitchFamily="2" charset="0"/>
              </a:rPr>
              <a:t>group.add</a:t>
            </a:r>
            <a:r>
              <a:rPr lang="en-US" sz="2100" dirty="0">
                <a:latin typeface="Courier" pitchFamily="2" charset="0"/>
              </a:rPr>
              <a:t>(</a:t>
            </a:r>
            <a:r>
              <a:rPr lang="en-US" sz="2100" dirty="0" err="1">
                <a:latin typeface="Courier" pitchFamily="2" charset="0"/>
              </a:rPr>
              <a:t>smallButton</a:t>
            </a:r>
            <a:r>
              <a:rPr lang="en-US" sz="2100" dirty="0">
                <a:latin typeface="Courier" pitchFamily="2" charset="0"/>
              </a:rPr>
              <a:t>); </a:t>
            </a:r>
          </a:p>
          <a:p>
            <a:pPr marL="0" indent="0">
              <a:buNone/>
            </a:pPr>
            <a:r>
              <a:rPr lang="en-US" sz="2100" dirty="0" err="1">
                <a:latin typeface="Courier" pitchFamily="2" charset="0"/>
              </a:rPr>
              <a:t>group.add</a:t>
            </a:r>
            <a:r>
              <a:rPr lang="en-US" sz="2100" dirty="0">
                <a:latin typeface="Courier" pitchFamily="2" charset="0"/>
              </a:rPr>
              <a:t>(</a:t>
            </a:r>
            <a:r>
              <a:rPr lang="en-US" sz="2100" dirty="0" err="1">
                <a:latin typeface="Courier" pitchFamily="2" charset="0"/>
              </a:rPr>
              <a:t>mediumButton</a:t>
            </a:r>
            <a:r>
              <a:rPr lang="en-US" sz="2100" dirty="0">
                <a:latin typeface="Courier" pitchFamily="2" charset="0"/>
              </a:rPr>
              <a:t>); </a:t>
            </a:r>
            <a:r>
              <a:rPr lang="en-US" sz="2100" dirty="0" err="1">
                <a:latin typeface="Courier" pitchFamily="2" charset="0"/>
              </a:rPr>
              <a:t>group.add</a:t>
            </a:r>
            <a:r>
              <a:rPr lang="en-US" sz="2100" dirty="0">
                <a:latin typeface="Courier" pitchFamily="2" charset="0"/>
              </a:rPr>
              <a:t>(</a:t>
            </a:r>
            <a:r>
              <a:rPr lang="en-US" sz="2100" dirty="0" err="1">
                <a:latin typeface="Courier" pitchFamily="2" charset="0"/>
              </a:rPr>
              <a:t>largeButton</a:t>
            </a:r>
            <a:r>
              <a:rPr lang="en-US" sz="2100" dirty="0">
                <a:latin typeface="Courier" pitchFamily="2" charset="0"/>
              </a:rPr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40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DEE00-0D59-D342-AC0B-7071FDE98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Radio Buttons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50357-550A-764C-A915-821C101D4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Button group does not place buttons close to each other on container</a:t>
            </a:r>
          </a:p>
          <a:p>
            <a:r>
              <a:rPr lang="en-US" dirty="0"/>
              <a:t>It is your job to arrange buttons on screen</a:t>
            </a:r>
          </a:p>
          <a:p>
            <a:r>
              <a:rPr lang="en-US" dirty="0" err="1">
                <a:latin typeface="Courier" pitchFamily="2" charset="0"/>
              </a:rPr>
              <a:t>isSelected</a:t>
            </a:r>
            <a:r>
              <a:rPr lang="en-US" dirty="0"/>
              <a:t>: called to find out if a button is currently selected or not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400" dirty="0">
                <a:latin typeface="Courier" pitchFamily="2" charset="0"/>
              </a:rPr>
              <a:t>if (</a:t>
            </a:r>
            <a:r>
              <a:rPr lang="en-US" sz="2400" dirty="0" err="1">
                <a:latin typeface="Courier" pitchFamily="2" charset="0"/>
              </a:rPr>
              <a:t>largeButton.isSelected</a:t>
            </a:r>
            <a:r>
              <a:rPr lang="en-US" sz="2400" dirty="0">
                <a:latin typeface="Courier" pitchFamily="2" charset="0"/>
              </a:rPr>
              <a:t>()) size = LARGE_SIZE;</a:t>
            </a:r>
          </a:p>
          <a:p>
            <a:r>
              <a:rPr lang="en-US" dirty="0"/>
              <a:t>Call </a:t>
            </a:r>
            <a:r>
              <a:rPr lang="en-US" dirty="0" err="1">
                <a:latin typeface="Courier" pitchFamily="2" charset="0"/>
              </a:rPr>
              <a:t>setSelected</a:t>
            </a:r>
            <a:r>
              <a:rPr lang="en-US" dirty="0">
                <a:latin typeface="Courier" pitchFamily="2" charset="0"/>
              </a:rPr>
              <a:t>(true)</a:t>
            </a:r>
            <a:r>
              <a:rPr lang="en-US" dirty="0"/>
              <a:t> on a radio button in group before making the enclosing frame visible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82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54B42-A348-F746-B8E8-91037CDD6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B9DCB-C34C-0A49-B3E1-77CAA55C9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 a border around a panel to group its contents visually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400" dirty="0" err="1">
                <a:latin typeface="Courier" pitchFamily="2" charset="0"/>
              </a:rPr>
              <a:t>EtchedBorder</a:t>
            </a:r>
            <a:r>
              <a:rPr lang="en-US" dirty="0"/>
              <a:t>: three-dimensional etched effect</a:t>
            </a:r>
          </a:p>
          <a:p>
            <a:r>
              <a:rPr lang="en-US" dirty="0"/>
              <a:t>Can add a border to any component, but most commonly to panels:</a:t>
            </a:r>
          </a:p>
          <a:p>
            <a:pPr marL="457200" lvl="1" indent="0">
              <a:buNone/>
            </a:pPr>
            <a:r>
              <a:rPr lang="en-US" sz="2000" dirty="0" err="1">
                <a:latin typeface="Courier" pitchFamily="2" charset="0"/>
              </a:rPr>
              <a:t>JPanel</a:t>
            </a:r>
            <a:r>
              <a:rPr lang="en-US" sz="2000" dirty="0">
                <a:latin typeface="Courier" pitchFamily="2" charset="0"/>
              </a:rPr>
              <a:t> panel = new </a:t>
            </a:r>
            <a:r>
              <a:rPr lang="en-US" sz="2000" dirty="0" err="1">
                <a:latin typeface="Courier" pitchFamily="2" charset="0"/>
              </a:rPr>
              <a:t>JPanel</a:t>
            </a:r>
            <a:r>
              <a:rPr lang="en-US" sz="2000" dirty="0">
                <a:latin typeface="Courier" pitchFamily="2" charset="0"/>
              </a:rPr>
              <a:t>(); </a:t>
            </a:r>
          </a:p>
          <a:p>
            <a:pPr marL="457200" lvl="1" indent="0">
              <a:buNone/>
            </a:pPr>
            <a:r>
              <a:rPr lang="en-US" sz="2000" dirty="0" err="1">
                <a:latin typeface="Courier" pitchFamily="2" charset="0"/>
              </a:rPr>
              <a:t>panel.setBorder</a:t>
            </a:r>
            <a:r>
              <a:rPr lang="en-US" sz="2000" dirty="0">
                <a:latin typeface="Courier" pitchFamily="2" charset="0"/>
              </a:rPr>
              <a:t>(new </a:t>
            </a:r>
            <a:r>
              <a:rPr lang="en-US" sz="2000" dirty="0" err="1">
                <a:latin typeface="Courier" pitchFamily="2" charset="0"/>
              </a:rPr>
              <a:t>EtchedBorder</a:t>
            </a:r>
            <a:r>
              <a:rPr lang="en-US" sz="2000" dirty="0">
                <a:latin typeface="Courier" pitchFamily="2" charset="0"/>
              </a:rPr>
              <a:t>());</a:t>
            </a:r>
          </a:p>
          <a:p>
            <a:r>
              <a:rPr lang="en-US" sz="2400" dirty="0" err="1">
                <a:latin typeface="Courier" pitchFamily="2" charset="0"/>
              </a:rPr>
              <a:t>TitledBorder</a:t>
            </a:r>
            <a:r>
              <a:rPr lang="en-US" dirty="0"/>
              <a:t>: a border with a </a:t>
            </a:r>
            <a:r>
              <a:rPr lang="en-US" dirty="0" err="1"/>
              <a:t>titlepanel</a:t>
            </a:r>
            <a:r>
              <a:rPr lang="en-US" dirty="0"/>
              <a:t>.</a:t>
            </a:r>
          </a:p>
          <a:p>
            <a:pPr marL="457200" lvl="1" indent="0">
              <a:buNone/>
            </a:pPr>
            <a:r>
              <a:rPr lang="en-US" sz="2000" dirty="0" err="1">
                <a:latin typeface="Courier" pitchFamily="2" charset="0"/>
              </a:rPr>
              <a:t>setBorder</a:t>
            </a:r>
            <a:r>
              <a:rPr lang="en-US" sz="2000" dirty="0">
                <a:latin typeface="Courier" pitchFamily="2" charset="0"/>
              </a:rPr>
              <a:t>(new </a:t>
            </a:r>
            <a:r>
              <a:rPr lang="en-US" sz="2000" dirty="0" err="1">
                <a:latin typeface="Courier" pitchFamily="2" charset="0"/>
              </a:rPr>
              <a:t>TitledBorder</a:t>
            </a:r>
            <a:r>
              <a:rPr lang="en-US" sz="2000" dirty="0">
                <a:latin typeface="Courier" pitchFamily="2" charset="0"/>
              </a:rPr>
              <a:t>(new </a:t>
            </a:r>
            <a:r>
              <a:rPr lang="en-US" sz="2000" dirty="0" err="1">
                <a:latin typeface="Courier" pitchFamily="2" charset="0"/>
              </a:rPr>
              <a:t>EtchedBorder</a:t>
            </a:r>
            <a:r>
              <a:rPr lang="en-US" sz="2000" dirty="0">
                <a:latin typeface="Courier" pitchFamily="2" charset="0"/>
              </a:rPr>
              <a:t>(), "Size"));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33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0565F-3645-7742-9F89-D2752B5FE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Boxes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FDFB3-6D9C-CC44-91FA-45941368C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states: checked and unchecked</a:t>
            </a:r>
          </a:p>
          <a:p>
            <a:r>
              <a:rPr lang="en-US" dirty="0"/>
              <a:t>Use one checkbox for a binary choice</a:t>
            </a:r>
          </a:p>
          <a:p>
            <a:r>
              <a:rPr lang="en-US" dirty="0"/>
              <a:t>Use a group of check boxes when one selection does not exclude another</a:t>
            </a:r>
          </a:p>
          <a:p>
            <a:r>
              <a:rPr lang="en-US" dirty="0"/>
              <a:t>Example: "bold" and "italic" in previous figure</a:t>
            </a:r>
          </a:p>
          <a:p>
            <a:r>
              <a:rPr lang="en-US" dirty="0"/>
              <a:t>Construct by giving the name in the constructor:</a:t>
            </a:r>
          </a:p>
          <a:p>
            <a:pPr marL="457200" lvl="1" indent="0">
              <a:buNone/>
            </a:pPr>
            <a:r>
              <a:rPr lang="en-US" sz="2000" dirty="0" err="1">
                <a:latin typeface="Courier" pitchFamily="2" charset="0"/>
              </a:rPr>
              <a:t>JCheckBox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latin typeface="Courier" pitchFamily="2" charset="0"/>
              </a:rPr>
              <a:t>italicCheckBox</a:t>
            </a:r>
            <a:r>
              <a:rPr lang="en-US" sz="2000" dirty="0">
                <a:latin typeface="Courier" pitchFamily="2" charset="0"/>
              </a:rPr>
              <a:t> = new </a:t>
            </a:r>
            <a:r>
              <a:rPr lang="en-US" sz="2000" dirty="0" err="1">
                <a:latin typeface="Courier" pitchFamily="2" charset="0"/>
              </a:rPr>
              <a:t>JCheckBox</a:t>
            </a:r>
            <a:r>
              <a:rPr lang="en-US" sz="2000" dirty="0">
                <a:latin typeface="Courier" pitchFamily="2" charset="0"/>
              </a:rPr>
              <a:t>("Italic");</a:t>
            </a:r>
          </a:p>
          <a:p>
            <a:r>
              <a:rPr lang="en-US" dirty="0"/>
              <a:t>Don't place into a button group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425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7942A-9349-B243-B661-6FA1BD1B0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Combo Boxes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E8C26-789C-3446-B46C-5DD9811A3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large set of choices, use a combo box</a:t>
            </a:r>
          </a:p>
          <a:p>
            <a:pPr lvl="1"/>
            <a:r>
              <a:rPr lang="en-US" dirty="0"/>
              <a:t>Uses less space than radio buttons</a:t>
            </a:r>
          </a:p>
          <a:p>
            <a:r>
              <a:rPr lang="en-US" dirty="0"/>
              <a:t>"Combo": combination of a list and a text field</a:t>
            </a:r>
          </a:p>
          <a:p>
            <a:pPr lvl="1"/>
            <a:r>
              <a:rPr lang="en-US" dirty="0"/>
              <a:t>The text field displays the name of the current selection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DF7323-5233-A944-BD13-6343E81B1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604" y="3876418"/>
            <a:ext cx="24257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332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7A89-5DA4-FA40-989A-AF4B44DDB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Combo Boxes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93F54-D2DB-944C-8C77-BFED0E0C5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combo box is editable, user can type own selection</a:t>
            </a:r>
          </a:p>
          <a:p>
            <a:pPr lvl="1"/>
            <a:r>
              <a:rPr lang="en-US" dirty="0"/>
              <a:t>Use </a:t>
            </a:r>
            <a:r>
              <a:rPr lang="en-US" sz="2000" dirty="0" err="1">
                <a:latin typeface="Courier" pitchFamily="2" charset="0"/>
              </a:rPr>
              <a:t>setEditable</a:t>
            </a:r>
            <a:r>
              <a:rPr lang="en-US" dirty="0"/>
              <a:t> method</a:t>
            </a:r>
          </a:p>
          <a:p>
            <a:r>
              <a:rPr lang="en-US" dirty="0"/>
              <a:t>Add strings with </a:t>
            </a:r>
            <a:r>
              <a:rPr lang="en-US" sz="2400" dirty="0" err="1">
                <a:latin typeface="Courier" pitchFamily="2" charset="0"/>
              </a:rPr>
              <a:t>addItem</a:t>
            </a:r>
            <a:r>
              <a:rPr lang="en-US" dirty="0"/>
              <a:t> method:</a:t>
            </a:r>
          </a:p>
          <a:p>
            <a:pPr marL="457200" lvl="1" indent="0">
              <a:buNone/>
            </a:pPr>
            <a:r>
              <a:rPr lang="en-US" dirty="0" err="1">
                <a:latin typeface="Courier" pitchFamily="2" charset="0"/>
              </a:rPr>
              <a:t>JComboBox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facenameCombo</a:t>
            </a:r>
            <a:r>
              <a:rPr lang="en-US" dirty="0">
                <a:latin typeface="Courier" pitchFamily="2" charset="0"/>
              </a:rPr>
              <a:t> = new </a:t>
            </a:r>
            <a:r>
              <a:rPr lang="en-US" dirty="0" err="1">
                <a:latin typeface="Courier" pitchFamily="2" charset="0"/>
              </a:rPr>
              <a:t>JComboBox</a:t>
            </a:r>
            <a:r>
              <a:rPr lang="en-US" dirty="0">
                <a:latin typeface="Courier" pitchFamily="2" charset="0"/>
              </a:rPr>
              <a:t>(); </a:t>
            </a:r>
            <a:r>
              <a:rPr lang="en-US" dirty="0" err="1">
                <a:latin typeface="Courier" pitchFamily="2" charset="0"/>
              </a:rPr>
              <a:t>facenameCombo.addItem</a:t>
            </a:r>
            <a:r>
              <a:rPr lang="en-US" dirty="0">
                <a:latin typeface="Courier" pitchFamily="2" charset="0"/>
              </a:rPr>
              <a:t>("Serif");</a:t>
            </a:r>
          </a:p>
          <a:p>
            <a:pPr marL="457200" lvl="1" indent="0">
              <a:buNone/>
            </a:pPr>
            <a:r>
              <a:rPr lang="en-US" dirty="0" err="1">
                <a:latin typeface="Courier" pitchFamily="2" charset="0"/>
              </a:rPr>
              <a:t>facenameCombo.addItem</a:t>
            </a:r>
            <a:r>
              <a:rPr lang="en-US" dirty="0">
                <a:latin typeface="Courier" pitchFamily="2" charset="0"/>
              </a:rPr>
              <a:t>("</a:t>
            </a:r>
            <a:r>
              <a:rPr lang="en-US" dirty="0" err="1">
                <a:latin typeface="Courier" pitchFamily="2" charset="0"/>
              </a:rPr>
              <a:t>SansSerif</a:t>
            </a:r>
            <a:r>
              <a:rPr lang="en-US" dirty="0">
                <a:latin typeface="Courier" pitchFamily="2" charset="0"/>
              </a:rPr>
              <a:t>"); . . </a:t>
            </a:r>
            <a:r>
              <a:rPr lang="en-US" dirty="0"/>
              <a:t>.</a:t>
            </a:r>
          </a:p>
          <a:p>
            <a:r>
              <a:rPr lang="en-US" dirty="0"/>
              <a:t>Get user selection with </a:t>
            </a:r>
            <a:r>
              <a:rPr lang="en-US" sz="2400" dirty="0" err="1">
                <a:latin typeface="Courier" pitchFamily="2" charset="0"/>
              </a:rPr>
              <a:t>getSelectedItem</a:t>
            </a:r>
            <a:r>
              <a:rPr lang="en-US" dirty="0"/>
              <a:t> (return type is </a:t>
            </a:r>
            <a:r>
              <a:rPr lang="en-US" sz="2400" dirty="0">
                <a:latin typeface="Courier" pitchFamily="2" charset="0"/>
              </a:rPr>
              <a:t>Object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  String </a:t>
            </a:r>
            <a:r>
              <a:rPr lang="en-US" sz="2000" dirty="0" err="1">
                <a:latin typeface="Courier" pitchFamily="2" charset="0"/>
              </a:rPr>
              <a:t>selectedString</a:t>
            </a:r>
            <a:r>
              <a:rPr lang="en-US" sz="2000" dirty="0">
                <a:latin typeface="Courier" pitchFamily="2" charset="0"/>
              </a:rPr>
              <a:t> = (String) </a:t>
            </a:r>
            <a:r>
              <a:rPr lang="en-US" sz="2000" dirty="0" err="1">
                <a:latin typeface="Courier" pitchFamily="2" charset="0"/>
              </a:rPr>
              <a:t>facenameCombo.getSelectedItem</a:t>
            </a:r>
            <a:r>
              <a:rPr lang="en-US" sz="2000" dirty="0">
                <a:latin typeface="Courier" pitchFamily="2" charset="0"/>
              </a:rPr>
              <a:t>();</a:t>
            </a:r>
          </a:p>
          <a:p>
            <a:r>
              <a:rPr lang="en-US" dirty="0"/>
              <a:t>Select an item with </a:t>
            </a:r>
            <a:r>
              <a:rPr lang="en-US" sz="2400" dirty="0" err="1">
                <a:latin typeface="Courier" pitchFamily="2" charset="0"/>
              </a:rPr>
              <a:t>setSelectedItem</a:t>
            </a:r>
            <a:endParaRPr lang="en-US" sz="2400" dirty="0">
              <a:latin typeface="Courier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2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491BC-A1C5-8049-8E1B-BB4C2A297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Radio Buttons, Check Boxes, and Combo Boxes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855E9-3C0B-A64E-B8E3-1B236E891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6133"/>
            <a:ext cx="7267832" cy="4351338"/>
          </a:xfrm>
        </p:spPr>
        <p:txBody>
          <a:bodyPr/>
          <a:lstStyle/>
          <a:p>
            <a:r>
              <a:rPr lang="en-US" dirty="0"/>
              <a:t>They generate an </a:t>
            </a:r>
            <a:r>
              <a:rPr lang="en-US" dirty="0" err="1">
                <a:latin typeface="Courier" pitchFamily="2" charset="0"/>
              </a:rPr>
              <a:t>ActionEvent</a:t>
            </a:r>
            <a:r>
              <a:rPr lang="en-US" dirty="0"/>
              <a:t> whenever the user selects an item</a:t>
            </a:r>
          </a:p>
          <a:p>
            <a:r>
              <a:rPr lang="en-US" dirty="0"/>
              <a:t>An example: </a:t>
            </a:r>
            <a:r>
              <a:rPr lang="en-US" dirty="0" err="1">
                <a:latin typeface="Courier" pitchFamily="2" charset="0"/>
              </a:rPr>
              <a:t>ChoiceFrame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/>
              <a:t>All components notify the same listener object</a:t>
            </a:r>
          </a:p>
          <a:p>
            <a:pPr lvl="1"/>
            <a:r>
              <a:rPr lang="en-US" dirty="0"/>
              <a:t>When user clicks on any component, we ask each component for its current content</a:t>
            </a:r>
          </a:p>
          <a:p>
            <a:pPr lvl="1"/>
            <a:r>
              <a:rPr lang="en-US" dirty="0"/>
              <a:t>Then redraw text sample with the new font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2087C2-19AD-C14C-A883-310F48F9F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0260" y="2298357"/>
            <a:ext cx="3931740" cy="373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3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C0A03-A494-EA4A-B377-AC9947EE6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21382-148A-5747-A04B-6CDBDE8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use inheritance to customize frames</a:t>
            </a:r>
          </a:p>
          <a:p>
            <a:r>
              <a:rPr lang="en-US" dirty="0"/>
              <a:t>To understand how user-interface components are added to a container</a:t>
            </a:r>
          </a:p>
          <a:p>
            <a:r>
              <a:rPr lang="en-US" dirty="0"/>
              <a:t>To understand the use of layout managers to arrange user-interface components in a container</a:t>
            </a:r>
          </a:p>
          <a:p>
            <a:r>
              <a:rPr lang="en-US" dirty="0"/>
              <a:t>To become familiar with common user-interface components, such as buttons, combo boxes, text areas, and menus</a:t>
            </a:r>
          </a:p>
          <a:p>
            <a:r>
              <a:rPr lang="en-US" dirty="0"/>
              <a:t>To build programs that handle events from user-interface components</a:t>
            </a:r>
          </a:p>
          <a:p>
            <a:r>
              <a:rPr lang="en-US" dirty="0"/>
              <a:t>To learn how to browse the Java documentation</a:t>
            </a:r>
          </a:p>
        </p:txBody>
      </p:sp>
    </p:spTree>
    <p:extLst>
      <p:ext uri="{BB962C8B-B14F-4D97-AF65-F5344CB8AC3E}">
        <p14:creationId xmlns:p14="http://schemas.microsoft.com/office/powerpoint/2010/main" val="42760130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B6DBD-FA6D-6247-B5A5-3CF44AA50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of the Font Choice Program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88AA9F-1BF6-1447-8991-BE89E7267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4639" y="1825625"/>
            <a:ext cx="67827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49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08FED-E14E-1E40-BB49-3DA0F24C6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99D68-06E4-C043-B147-4CD5B0799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is the advantage of a </a:t>
            </a:r>
            <a:r>
              <a:rPr lang="en-US" dirty="0" err="1">
                <a:latin typeface="Courier" pitchFamily="2" charset="0"/>
              </a:rPr>
              <a:t>JComboBox</a:t>
            </a:r>
            <a:r>
              <a:rPr lang="en-US" dirty="0"/>
              <a:t> over a set of radio buttons? What is the disadvantage?</a:t>
            </a:r>
          </a:p>
          <a:p>
            <a:pPr lvl="1"/>
            <a:r>
              <a:rPr lang="en-US" dirty="0"/>
              <a:t>you have many options, a set of radio buttons takes up a large area. A combo box can show many options without using up much space. But the user cannot see the options as easily.</a:t>
            </a:r>
          </a:p>
          <a:p>
            <a:r>
              <a:rPr lang="en-US" dirty="0"/>
              <a:t>Why do all user interface components in the </a:t>
            </a:r>
            <a:r>
              <a:rPr lang="en-US" dirty="0" err="1">
                <a:latin typeface="Courier" pitchFamily="2" charset="0"/>
              </a:rPr>
              <a:t>ChoiceFrame</a:t>
            </a:r>
            <a:r>
              <a:rPr lang="en-US" dirty="0"/>
              <a:t> class share the same listener?</a:t>
            </a:r>
          </a:p>
          <a:p>
            <a:pPr lvl="1"/>
            <a:r>
              <a:rPr lang="en-US" dirty="0"/>
              <a:t>When any of the component settings is changed, the program simply queries all of them and updates the label.</a:t>
            </a:r>
          </a:p>
          <a:p>
            <a:r>
              <a:rPr lang="en-US" dirty="0"/>
              <a:t>Why was the combo box placed inside a panel? What would have happened if it had been added directly to the control panel?</a:t>
            </a:r>
          </a:p>
          <a:p>
            <a:pPr lvl="1"/>
            <a:r>
              <a:rPr lang="en-US" dirty="0"/>
              <a:t>To keep it from growing too large. It would have grown to the same width and height as the two panels below 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05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54-D889-594E-8E76-EA7223884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13E89-3019-BB46-AFDD-35803AFCE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frame contains a menu bar</a:t>
            </a:r>
          </a:p>
          <a:p>
            <a:r>
              <a:rPr lang="en-US" dirty="0"/>
              <a:t>The menu bar contains menus</a:t>
            </a:r>
          </a:p>
          <a:p>
            <a:r>
              <a:rPr lang="en-US" dirty="0"/>
              <a:t>A menu contains submenus and menu items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1CBA90-39B1-1149-8073-CE63CD0B5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97" y="1544594"/>
            <a:ext cx="4283982" cy="311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0865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02DF9-2B40-9D40-87FA-1E5908407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Menu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5515B-7A9F-FF46-9290-4AB32E249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menu items and submenus with the add method:</a:t>
            </a:r>
          </a:p>
          <a:p>
            <a:pPr marL="457200" lvl="1" indent="0">
              <a:buNone/>
            </a:pPr>
            <a:r>
              <a:rPr lang="en-US" dirty="0" err="1">
                <a:latin typeface="Courier" pitchFamily="2" charset="0"/>
              </a:rPr>
              <a:t>JMenuItem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fileExitItem</a:t>
            </a:r>
            <a:r>
              <a:rPr lang="en-US" dirty="0">
                <a:latin typeface="Courier" pitchFamily="2" charset="0"/>
              </a:rPr>
              <a:t> = new </a:t>
            </a:r>
            <a:r>
              <a:rPr lang="en-US" dirty="0" err="1">
                <a:latin typeface="Courier" pitchFamily="2" charset="0"/>
              </a:rPr>
              <a:t>JMenuItem</a:t>
            </a:r>
            <a:r>
              <a:rPr lang="en-US" dirty="0">
                <a:latin typeface="Courier" pitchFamily="2" charset="0"/>
              </a:rPr>
              <a:t>("Exit"); </a:t>
            </a:r>
          </a:p>
          <a:p>
            <a:pPr marL="457200" lvl="1" indent="0">
              <a:buNone/>
            </a:pPr>
            <a:r>
              <a:rPr lang="en-US" dirty="0" err="1">
                <a:latin typeface="Courier" pitchFamily="2" charset="0"/>
              </a:rPr>
              <a:t>fileMenu.add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fileExitItem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/>
              <a:t>A menu item has no further submenus</a:t>
            </a:r>
          </a:p>
          <a:p>
            <a:r>
              <a:rPr lang="en-US" dirty="0"/>
              <a:t>Menu items generate action events</a:t>
            </a:r>
          </a:p>
          <a:p>
            <a:r>
              <a:rPr lang="en-US" dirty="0"/>
              <a:t>Add a listener to each menu item:</a:t>
            </a:r>
          </a:p>
          <a:p>
            <a:pPr marL="457200" lvl="1" indent="0">
              <a:buNone/>
            </a:pPr>
            <a:r>
              <a:rPr lang="en-US" dirty="0" err="1">
                <a:latin typeface="Courier" pitchFamily="2" charset="0"/>
              </a:rPr>
              <a:t>fileExitItem.addActionListener</a:t>
            </a:r>
            <a:r>
              <a:rPr lang="en-US" dirty="0">
                <a:latin typeface="Courier" pitchFamily="2" charset="0"/>
              </a:rPr>
              <a:t>(listener);</a:t>
            </a:r>
          </a:p>
          <a:p>
            <a:r>
              <a:rPr lang="en-US" dirty="0"/>
              <a:t>Add action listeners only to menu items, not to menus or the menu bar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5368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16B0-D123-5F4F-8864-0C07AE923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Menu Frame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CBCC8-F4C8-F547-B348-2B8F77C95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8387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Builds up a small but typical menu</a:t>
            </a:r>
          </a:p>
          <a:p>
            <a:r>
              <a:rPr lang="en-US" dirty="0"/>
              <a:t>Traps action events from menu items</a:t>
            </a:r>
          </a:p>
          <a:p>
            <a:r>
              <a:rPr lang="en-US" dirty="0"/>
              <a:t>To keep program readable, use a separate method for each menu or set of related menus</a:t>
            </a:r>
          </a:p>
          <a:p>
            <a:pPr lvl="1"/>
            <a:r>
              <a:rPr lang="en-US" dirty="0" err="1">
                <a:latin typeface="Courier" pitchFamily="2" charset="0"/>
              </a:rPr>
              <a:t>createFaceItem</a:t>
            </a:r>
            <a:r>
              <a:rPr lang="en-US" dirty="0"/>
              <a:t>: creates menu item to change the font face</a:t>
            </a:r>
          </a:p>
          <a:p>
            <a:pPr lvl="1"/>
            <a:r>
              <a:rPr lang="en-US" dirty="0" err="1">
                <a:latin typeface="Courier" pitchFamily="2" charset="0"/>
              </a:rPr>
              <a:t>createSizeItem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createStyleItem</a:t>
            </a: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4772CB-E509-F049-A2B0-A572DC4B7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1084263"/>
            <a:ext cx="38100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2561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7BD36-909E-7A4D-90C2-0F4082A98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ED759-EF93-9347-BB38-1521496D5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 a </a:t>
            </a:r>
            <a:r>
              <a:rPr lang="en-US" dirty="0" err="1">
                <a:latin typeface="Courier" pitchFamily="2" charset="0"/>
              </a:rPr>
              <a:t>JTextArea</a:t>
            </a:r>
            <a:r>
              <a:rPr lang="en-US" dirty="0"/>
              <a:t> to show multiple lines of text</a:t>
            </a:r>
          </a:p>
          <a:p>
            <a:r>
              <a:rPr lang="en-US" dirty="0"/>
              <a:t>You can specify the number of rows and columns:</a:t>
            </a:r>
          </a:p>
          <a:p>
            <a:pPr marL="914400" lvl="2" indent="0">
              <a:buNone/>
            </a:pPr>
            <a:r>
              <a:rPr lang="en-US" dirty="0">
                <a:latin typeface="Courier" pitchFamily="2" charset="0"/>
              </a:rPr>
              <a:t>final </a:t>
            </a:r>
            <a:r>
              <a:rPr lang="en-US" dirty="0" err="1">
                <a:latin typeface="Courier" pitchFamily="2" charset="0"/>
              </a:rPr>
              <a:t>int</a:t>
            </a:r>
            <a:r>
              <a:rPr lang="en-US" dirty="0">
                <a:latin typeface="Courier" pitchFamily="2" charset="0"/>
              </a:rPr>
              <a:t> ROWS = 10; final </a:t>
            </a:r>
            <a:r>
              <a:rPr lang="en-US" dirty="0" err="1">
                <a:latin typeface="Courier" pitchFamily="2" charset="0"/>
              </a:rPr>
              <a:t>int</a:t>
            </a:r>
            <a:r>
              <a:rPr lang="en-US" dirty="0">
                <a:latin typeface="Courier" pitchFamily="2" charset="0"/>
              </a:rPr>
              <a:t> COLUMNS = 30; </a:t>
            </a:r>
          </a:p>
          <a:p>
            <a:pPr marL="914400" lvl="2" indent="0">
              <a:buNone/>
            </a:pPr>
            <a:r>
              <a:rPr lang="en-US" dirty="0" err="1">
                <a:latin typeface="Courier" pitchFamily="2" charset="0"/>
              </a:rPr>
              <a:t>JTextArea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textArea</a:t>
            </a:r>
            <a:r>
              <a:rPr lang="en-US" dirty="0">
                <a:latin typeface="Courier" pitchFamily="2" charset="0"/>
              </a:rPr>
              <a:t> = new </a:t>
            </a:r>
            <a:r>
              <a:rPr lang="en-US" dirty="0" err="1">
                <a:latin typeface="Courier" pitchFamily="2" charset="0"/>
              </a:rPr>
              <a:t>JTextArea</a:t>
            </a:r>
            <a:r>
              <a:rPr lang="en-US" dirty="0">
                <a:latin typeface="Courier" pitchFamily="2" charset="0"/>
              </a:rPr>
              <a:t>(ROWS, COLUMNS);</a:t>
            </a:r>
          </a:p>
          <a:p>
            <a:r>
              <a:rPr lang="en-US" dirty="0" err="1">
                <a:latin typeface="Courier" pitchFamily="2" charset="0"/>
              </a:rPr>
              <a:t>setText</a:t>
            </a:r>
            <a:r>
              <a:rPr lang="en-US" dirty="0"/>
              <a:t>: to set the text of a text field or text area</a:t>
            </a:r>
          </a:p>
          <a:p>
            <a:r>
              <a:rPr lang="en-US" dirty="0">
                <a:latin typeface="Courier" pitchFamily="2" charset="0"/>
              </a:rPr>
              <a:t>append</a:t>
            </a:r>
            <a:r>
              <a:rPr lang="en-US" dirty="0"/>
              <a:t>: to add text to the end of a text area</a:t>
            </a:r>
          </a:p>
          <a:p>
            <a:r>
              <a:rPr lang="en-US" dirty="0"/>
              <a:t>Use newline characters to separate lines:</a:t>
            </a:r>
          </a:p>
          <a:p>
            <a:pPr marL="457200" lvl="1" indent="0">
              <a:buNone/>
            </a:pPr>
            <a:r>
              <a:rPr lang="en-US" dirty="0" err="1">
                <a:latin typeface="Courier" pitchFamily="2" charset="0"/>
              </a:rPr>
              <a:t>textArea.append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account.getBalance</a:t>
            </a:r>
            <a:r>
              <a:rPr lang="en-US" dirty="0">
                <a:latin typeface="Courier" pitchFamily="2" charset="0"/>
              </a:rPr>
              <a:t>() + "\n");</a:t>
            </a:r>
          </a:p>
          <a:p>
            <a:r>
              <a:rPr lang="en-US" dirty="0"/>
              <a:t>To use for display purposes only:</a:t>
            </a:r>
          </a:p>
          <a:p>
            <a:pPr marL="457200" lvl="1" indent="0">
              <a:buNone/>
            </a:pPr>
            <a:r>
              <a:rPr lang="en-US" sz="2200" dirty="0" err="1">
                <a:latin typeface="Courier" pitchFamily="2" charset="0"/>
              </a:rPr>
              <a:t>textArea.setEditable</a:t>
            </a:r>
            <a:r>
              <a:rPr lang="en-US" sz="2200" dirty="0">
                <a:latin typeface="Courier" pitchFamily="2" charset="0"/>
              </a:rPr>
              <a:t>(false); // program can call </a:t>
            </a:r>
            <a:r>
              <a:rPr lang="en-US" sz="2200" dirty="0" err="1">
                <a:latin typeface="Courier" pitchFamily="2" charset="0"/>
              </a:rPr>
              <a:t>setText</a:t>
            </a:r>
            <a:r>
              <a:rPr lang="en-US" sz="2200" dirty="0">
                <a:latin typeface="Courier" pitchFamily="2" charset="0"/>
              </a:rPr>
              <a:t> and append to change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8088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A766C-1E42-2147-8169-3A938C439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D58C6-D1CD-134B-AC55-7A3F152A5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add scroll bars to a text area:</a:t>
            </a:r>
          </a:p>
          <a:p>
            <a:pPr marL="457200" lvl="1" indent="0">
              <a:buNone/>
            </a:pPr>
            <a:r>
              <a:rPr lang="en-US" dirty="0" err="1">
                <a:latin typeface="Courier" pitchFamily="2" charset="0"/>
              </a:rPr>
              <a:t>JTextArea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textArea</a:t>
            </a:r>
            <a:r>
              <a:rPr lang="en-US" dirty="0">
                <a:latin typeface="Courier" pitchFamily="2" charset="0"/>
              </a:rPr>
              <a:t> = new </a:t>
            </a:r>
            <a:r>
              <a:rPr lang="en-US" dirty="0" err="1">
                <a:latin typeface="Courier" pitchFamily="2" charset="0"/>
              </a:rPr>
              <a:t>JTextArea</a:t>
            </a:r>
            <a:r>
              <a:rPr lang="en-US" dirty="0">
                <a:latin typeface="Courier" pitchFamily="2" charset="0"/>
              </a:rPr>
              <a:t>(ROWS, COLUMNS);</a:t>
            </a:r>
          </a:p>
          <a:p>
            <a:pPr marL="457200" lvl="1" indent="0">
              <a:buNone/>
            </a:pPr>
            <a:r>
              <a:rPr lang="en-US" dirty="0" err="1">
                <a:latin typeface="Courier" pitchFamily="2" charset="0"/>
              </a:rPr>
              <a:t>JScrollPane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scrollPane</a:t>
            </a:r>
            <a:r>
              <a:rPr lang="en-US" dirty="0">
                <a:latin typeface="Courier" pitchFamily="2" charset="0"/>
              </a:rPr>
              <a:t> = new </a:t>
            </a:r>
            <a:r>
              <a:rPr lang="en-US" dirty="0" err="1">
                <a:latin typeface="Courier" pitchFamily="2" charset="0"/>
              </a:rPr>
              <a:t>JScrollPane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textArea</a:t>
            </a:r>
            <a:r>
              <a:rPr lang="en-US" dirty="0">
                <a:latin typeface="Courier" pitchFamily="2" charset="0"/>
              </a:rPr>
              <a:t>);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C2CE28-110F-4D47-B762-7A345038B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134" y="3311954"/>
            <a:ext cx="51689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179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975E5-C936-8E41-9723-74BA521E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BDED1-C6DF-5540-A3D5-4BA419A7D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77151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is the difference between a text field and a text area?</a:t>
            </a:r>
          </a:p>
          <a:p>
            <a:pPr lvl="1"/>
            <a:r>
              <a:rPr lang="en-US" dirty="0"/>
              <a:t>A text field holds a single line of text; a text area holds multiple lines.</a:t>
            </a:r>
          </a:p>
          <a:p>
            <a:r>
              <a:rPr lang="en-US" dirty="0"/>
              <a:t>Why did the </a:t>
            </a:r>
            <a:r>
              <a:rPr lang="en-US" sz="2400" dirty="0" err="1">
                <a:latin typeface="Courier" pitchFamily="2" charset="0"/>
              </a:rPr>
              <a:t>TextAreaViewer</a:t>
            </a:r>
            <a:r>
              <a:rPr lang="en-US" dirty="0"/>
              <a:t> program call </a:t>
            </a:r>
            <a:r>
              <a:rPr lang="en-US" sz="2400" dirty="0" err="1">
                <a:latin typeface="Courier" pitchFamily="2" charset="0"/>
              </a:rPr>
              <a:t>textArea.setEditable</a:t>
            </a:r>
            <a:r>
              <a:rPr lang="en-US" sz="2400" dirty="0">
                <a:latin typeface="Courier" pitchFamily="2" charset="0"/>
              </a:rPr>
              <a:t>(false</a:t>
            </a:r>
            <a:r>
              <a:rPr lang="en-US" sz="2400" dirty="0"/>
              <a:t>)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The text area is intended to display the program output. It does not collect user input.</a:t>
            </a:r>
          </a:p>
          <a:p>
            <a:r>
              <a:rPr lang="en-US" dirty="0"/>
              <a:t>How would you modify the </a:t>
            </a:r>
            <a:r>
              <a:rPr lang="en-US" sz="2400" dirty="0" err="1">
                <a:latin typeface="Courier" pitchFamily="2" charset="0"/>
              </a:rPr>
              <a:t>TextAreaViewer</a:t>
            </a:r>
            <a:r>
              <a:rPr lang="en-US" dirty="0"/>
              <a:t> program if you didn't want to use scroll bars?</a:t>
            </a:r>
          </a:p>
          <a:p>
            <a:pPr lvl="1"/>
            <a:r>
              <a:rPr lang="en-US" dirty="0"/>
              <a:t>Don't construct a </a:t>
            </a:r>
            <a:r>
              <a:rPr lang="en-US" dirty="0" err="1">
                <a:latin typeface="Courier" pitchFamily="2" charset="0"/>
              </a:rPr>
              <a:t>JScrollPane</a:t>
            </a:r>
            <a:r>
              <a:rPr lang="en-US" dirty="0"/>
              <a:t> and add the </a:t>
            </a:r>
            <a:r>
              <a:rPr lang="en-US" dirty="0" err="1">
                <a:latin typeface="Courier" pitchFamily="2" charset="0"/>
              </a:rPr>
              <a:t>textArea</a:t>
            </a:r>
            <a:r>
              <a:rPr lang="en-US" dirty="0"/>
              <a:t> object directly to the frame.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6090-D554-134A-97BC-758604106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Swing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F0CC4-E903-2B46-9510-506E78929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work in Java ultimately involves:</a:t>
            </a:r>
          </a:p>
          <a:p>
            <a:pPr lvl="1"/>
            <a:r>
              <a:rPr lang="en-US" dirty="0"/>
              <a:t>Reading the API documents</a:t>
            </a:r>
          </a:p>
          <a:p>
            <a:pPr lvl="1"/>
            <a:r>
              <a:rPr lang="en-US" dirty="0"/>
              <a:t>Googling for </a:t>
            </a:r>
            <a:r>
              <a:rPr lang="en-US" dirty="0" err="1"/>
              <a:t>answerson</a:t>
            </a:r>
            <a:r>
              <a:rPr lang="en-US" dirty="0"/>
              <a:t> </a:t>
            </a:r>
            <a:r>
              <a:rPr lang="en-US" dirty="0" err="1"/>
              <a:t>Stackoverflow.com</a:t>
            </a:r>
            <a:endParaRPr lang="en-US" dirty="0"/>
          </a:p>
          <a:p>
            <a:r>
              <a:rPr lang="en-US" dirty="0"/>
              <a:t>Next example will show how to use the documentation to your advantage</a:t>
            </a:r>
          </a:p>
        </p:txBody>
      </p:sp>
    </p:spTree>
    <p:extLst>
      <p:ext uri="{BB962C8B-B14F-4D97-AF65-F5344CB8AC3E}">
        <p14:creationId xmlns:p14="http://schemas.microsoft.com/office/powerpoint/2010/main" val="35847199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9FC1B-0D96-DD44-BD60-D3D5EB196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Color Mixer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1FBCD-6BB3-6C4F-A4DC-CC331450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should be fun to mix your own colors, with a slider for the red, green, and blue values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CD7D94-D7E9-A940-9193-CB48EFD69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012" y="2534283"/>
            <a:ext cx="4056621" cy="364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213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5A47-5D38-1E4D-B233-591B15DBE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Using Inheritance to Customize Frames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77BE9-ACB8-9541-9CFF-150B51FA4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inheritance for complex frames to make programs easier to understand</a:t>
            </a:r>
          </a:p>
          <a:p>
            <a:r>
              <a:rPr lang="en-US" dirty="0"/>
              <a:t>Design a subclass of </a:t>
            </a:r>
            <a:r>
              <a:rPr lang="en-US" dirty="0" err="1"/>
              <a:t>JFrame</a:t>
            </a:r>
            <a:endParaRPr lang="en-US" dirty="0"/>
          </a:p>
          <a:p>
            <a:r>
              <a:rPr lang="en-US" dirty="0"/>
              <a:t>Store the components as instance fields</a:t>
            </a:r>
          </a:p>
          <a:p>
            <a:r>
              <a:rPr lang="en-US" dirty="0"/>
              <a:t>Initialize them in the constructor of your subclass</a:t>
            </a:r>
          </a:p>
          <a:p>
            <a:r>
              <a:rPr lang="en-US" dirty="0"/>
              <a:t>If initialization code gets complex, simply add some helper methods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7529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F67C7-0FA8-204E-9D7F-A19E4B25E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Example: A Color Mixer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F0DDE-96E8-F84C-A750-CDB01C25F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do you know if there is a slider?</a:t>
            </a:r>
          </a:p>
          <a:p>
            <a:pPr lvl="1"/>
            <a:r>
              <a:rPr lang="en-US" dirty="0"/>
              <a:t>Buy a book that illustrates all Swing components</a:t>
            </a:r>
          </a:p>
          <a:p>
            <a:pPr lvl="1"/>
            <a:r>
              <a:rPr lang="en-US" dirty="0"/>
              <a:t>Run sample application included in the JDK that shows off all Swing components</a:t>
            </a:r>
          </a:p>
          <a:p>
            <a:pPr lvl="1"/>
            <a:r>
              <a:rPr lang="en-US" dirty="0"/>
              <a:t>Look at the names of all of the classes that start with J</a:t>
            </a:r>
          </a:p>
          <a:p>
            <a:pPr lvl="2"/>
            <a:r>
              <a:rPr lang="en-US" dirty="0" err="1">
                <a:latin typeface="Courier" pitchFamily="2" charset="0"/>
              </a:rPr>
              <a:t>JSlider</a:t>
            </a:r>
            <a:r>
              <a:rPr lang="en-US" dirty="0"/>
              <a:t> seems like a good candidate</a:t>
            </a:r>
          </a:p>
          <a:p>
            <a:r>
              <a:rPr lang="en-US" dirty="0"/>
              <a:t>Next, ask a few questions:</a:t>
            </a:r>
          </a:p>
          <a:p>
            <a:pPr lvl="1"/>
            <a:r>
              <a:rPr lang="en-US" dirty="0"/>
              <a:t>How do I construct a </a:t>
            </a:r>
            <a:r>
              <a:rPr lang="en-US" dirty="0" err="1">
                <a:latin typeface="Courier" pitchFamily="2" charset="0"/>
              </a:rPr>
              <a:t>JSlider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How can I get notified when the user has moved it?</a:t>
            </a:r>
          </a:p>
          <a:p>
            <a:pPr lvl="1"/>
            <a:r>
              <a:rPr lang="en-US" dirty="0"/>
              <a:t>How can I tell to which value the user has set it?</a:t>
            </a:r>
          </a:p>
          <a:p>
            <a:r>
              <a:rPr lang="en-US" dirty="0"/>
              <a:t>After mastering sliders, you can find out how to set tick marks,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1567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D1272-4378-334A-A0EB-97F9A300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Swing Demo 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CC779-DCAC-C84B-B0D2-326CA7C73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BDB38-1D65-F841-A635-0ECEF02B4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5881" y="1485377"/>
            <a:ext cx="6297236" cy="503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6145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BAC3F-EE4E-B14B-8F76-D5FD64D52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Example: A Color Mixer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D928E-0C0E-134F-96C1-07DEA42BD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There are over 50 methods in </a:t>
            </a:r>
            <a:r>
              <a:rPr lang="en-US" sz="2400" dirty="0" err="1">
                <a:latin typeface="Courier" pitchFamily="2" charset="0"/>
              </a:rPr>
              <a:t>JSlider</a:t>
            </a:r>
            <a:r>
              <a:rPr lang="en-US" sz="2400" dirty="0"/>
              <a:t> class and over 250 inherited methods</a:t>
            </a:r>
          </a:p>
          <a:p>
            <a:r>
              <a:rPr lang="en-US" sz="2400" dirty="0"/>
              <a:t>Some method descriptions look scary</a:t>
            </a:r>
          </a:p>
          <a:p>
            <a:r>
              <a:rPr lang="en-US" sz="2400" dirty="0"/>
              <a:t>Develop the ability to separate fundamental concepts from ephemeral minutiae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4861E9-E33B-8C46-8E8A-A5E2E230D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107" y="3281667"/>
            <a:ext cx="4440229" cy="17330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BAF65F-8FF9-0F40-A299-3B97187B9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61" y="3281667"/>
            <a:ext cx="5980348" cy="173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6488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011C6-C116-EC41-91DC-DC1437AFA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do I construct a </a:t>
            </a:r>
            <a:r>
              <a:rPr lang="en-US" dirty="0" err="1">
                <a:latin typeface="Courier" pitchFamily="2" charset="0"/>
              </a:rPr>
              <a:t>JSlider</a:t>
            </a:r>
            <a:r>
              <a:rPr lang="en-US" b="1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167C8-A9B4-0649-82F1-3358A912A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Look at the Java version 8.0 API documentation</a:t>
            </a:r>
          </a:p>
          <a:p>
            <a:r>
              <a:rPr lang="en-US" dirty="0"/>
              <a:t>There are six constructors for the </a:t>
            </a:r>
            <a:r>
              <a:rPr lang="en-US" dirty="0" err="1">
                <a:latin typeface="Courier" pitchFamily="2" charset="0"/>
              </a:rPr>
              <a:t>JSlider</a:t>
            </a:r>
            <a:r>
              <a:rPr lang="en-US" dirty="0"/>
              <a:t> class</a:t>
            </a:r>
          </a:p>
          <a:p>
            <a:r>
              <a:rPr lang="en-US" dirty="0"/>
              <a:t>Learn about one or two of them</a:t>
            </a:r>
          </a:p>
          <a:p>
            <a:r>
              <a:rPr lang="en-US" dirty="0"/>
              <a:t>Strike a balance somewhere between the trivial and the bizarre</a:t>
            </a:r>
          </a:p>
          <a:p>
            <a:r>
              <a:rPr lang="en-US" dirty="0"/>
              <a:t>Too limited:</a:t>
            </a:r>
            <a:br>
              <a:rPr lang="en-US" dirty="0"/>
            </a:br>
            <a:r>
              <a:rPr lang="en-US" dirty="0">
                <a:latin typeface="Courier" pitchFamily="2" charset="0"/>
              </a:rPr>
              <a:t>public </a:t>
            </a:r>
            <a:r>
              <a:rPr lang="en-US" dirty="0" err="1">
                <a:latin typeface="Courier" pitchFamily="2" charset="0"/>
              </a:rPr>
              <a:t>JSlider</a:t>
            </a:r>
            <a:r>
              <a:rPr lang="en-US" dirty="0">
                <a:latin typeface="Courier" pitchFamily="2" charset="0"/>
              </a:rPr>
              <a:t>()</a:t>
            </a:r>
            <a:br>
              <a:rPr lang="en-US" dirty="0"/>
            </a:br>
            <a:r>
              <a:rPr lang="en-US" dirty="0"/>
              <a:t>      Creates a horizontal slider with the range 0 to 100 and an initial value of 50</a:t>
            </a:r>
          </a:p>
          <a:p>
            <a:r>
              <a:rPr lang="en-US" dirty="0"/>
              <a:t>Bizarre:</a:t>
            </a:r>
            <a:br>
              <a:rPr lang="en-US" dirty="0"/>
            </a:br>
            <a:r>
              <a:rPr lang="en-US" dirty="0">
                <a:latin typeface="Courier" pitchFamily="2" charset="0"/>
              </a:rPr>
              <a:t>public </a:t>
            </a:r>
            <a:r>
              <a:rPr lang="en-US" dirty="0" err="1">
                <a:latin typeface="Courier" pitchFamily="2" charset="0"/>
              </a:rPr>
              <a:t>JSlider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BoundedRangeModel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brm</a:t>
            </a:r>
            <a:r>
              <a:rPr lang="en-US" dirty="0">
                <a:latin typeface="Courier" pitchFamily="2" charset="0"/>
              </a:rPr>
              <a:t>)</a:t>
            </a:r>
            <a:br>
              <a:rPr lang="en-US" dirty="0"/>
            </a:br>
            <a:r>
              <a:rPr lang="en-US" dirty="0"/>
              <a:t>      Creates a horizontal slider using the specified </a:t>
            </a:r>
            <a:r>
              <a:rPr lang="en-US" dirty="0" err="1"/>
              <a:t>BoundedRangeModel</a:t>
            </a:r>
            <a:endParaRPr lang="en-US" dirty="0"/>
          </a:p>
          <a:p>
            <a:r>
              <a:rPr lang="en-US" dirty="0"/>
              <a:t>Useful:</a:t>
            </a:r>
            <a:br>
              <a:rPr lang="en-US" dirty="0"/>
            </a:br>
            <a:r>
              <a:rPr lang="en-US" dirty="0">
                <a:latin typeface="Courier" pitchFamily="2" charset="0"/>
              </a:rPr>
              <a:t>public </a:t>
            </a:r>
            <a:r>
              <a:rPr lang="en-US" dirty="0" err="1">
                <a:latin typeface="Courier" pitchFamily="2" charset="0"/>
              </a:rPr>
              <a:t>JSlider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int</a:t>
            </a:r>
            <a:r>
              <a:rPr lang="en-US" dirty="0">
                <a:latin typeface="Courier" pitchFamily="2" charset="0"/>
              </a:rPr>
              <a:t> min, </a:t>
            </a:r>
            <a:r>
              <a:rPr lang="en-US" dirty="0" err="1">
                <a:latin typeface="Courier" pitchFamily="2" charset="0"/>
              </a:rPr>
              <a:t>int</a:t>
            </a:r>
            <a:r>
              <a:rPr lang="en-US" dirty="0">
                <a:latin typeface="Courier" pitchFamily="2" charset="0"/>
              </a:rPr>
              <a:t> max, </a:t>
            </a:r>
            <a:r>
              <a:rPr lang="en-US" dirty="0" err="1">
                <a:latin typeface="Courier" pitchFamily="2" charset="0"/>
              </a:rPr>
              <a:t>int</a:t>
            </a:r>
            <a:r>
              <a:rPr lang="en-US" dirty="0">
                <a:latin typeface="Courier" pitchFamily="2" charset="0"/>
              </a:rPr>
              <a:t> value)</a:t>
            </a:r>
            <a:br>
              <a:rPr lang="en-US" dirty="0"/>
            </a:br>
            <a:r>
              <a:rPr lang="en-US" dirty="0"/>
              <a:t>      Creates a horizontal slider using the specified </a:t>
            </a:r>
            <a:r>
              <a:rPr lang="en-US" dirty="0">
                <a:latin typeface="Courier" pitchFamily="2" charset="0"/>
              </a:rPr>
              <a:t>min</a:t>
            </a:r>
            <a:r>
              <a:rPr lang="en-US" dirty="0"/>
              <a:t>, </a:t>
            </a:r>
            <a:r>
              <a:rPr lang="en-US" dirty="0">
                <a:latin typeface="Courier" pitchFamily="2" charset="0"/>
              </a:rPr>
              <a:t>max</a:t>
            </a:r>
            <a:r>
              <a:rPr lang="en-US" dirty="0"/>
              <a:t>, and </a:t>
            </a:r>
            <a:r>
              <a:rPr lang="en-US" dirty="0">
                <a:latin typeface="Courier" pitchFamily="2" charset="0"/>
              </a:rPr>
              <a:t>value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35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9DF4-73F2-F44B-A6C2-48BDBC1A9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can I get notified when the user has moved a </a:t>
            </a:r>
            <a:r>
              <a:rPr lang="en-US" dirty="0" err="1">
                <a:latin typeface="Courier" pitchFamily="2" charset="0"/>
              </a:rPr>
              <a:t>JSlider</a:t>
            </a:r>
            <a:r>
              <a:rPr lang="en-US" b="1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B8422-F3A8-8748-A97F-4E306A578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is no </a:t>
            </a:r>
            <a:r>
              <a:rPr lang="en-US" sz="2400" dirty="0" err="1">
                <a:latin typeface="Courier" pitchFamily="2" charset="0"/>
              </a:rPr>
              <a:t>addActionListener</a:t>
            </a:r>
            <a:r>
              <a:rPr lang="en-US" dirty="0"/>
              <a:t> method</a:t>
            </a:r>
          </a:p>
          <a:p>
            <a:r>
              <a:rPr lang="en-US" dirty="0"/>
              <a:t>There is a method</a:t>
            </a:r>
            <a:br>
              <a:rPr lang="en-US" dirty="0"/>
            </a:br>
            <a:r>
              <a:rPr lang="en-US" sz="2400" dirty="0">
                <a:latin typeface="Courier" pitchFamily="2" charset="0"/>
              </a:rPr>
              <a:t>public void </a:t>
            </a:r>
            <a:r>
              <a:rPr lang="en-US" sz="2400" dirty="0" err="1">
                <a:latin typeface="Courier" pitchFamily="2" charset="0"/>
              </a:rPr>
              <a:t>addChangeListener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 err="1">
                <a:latin typeface="Courier" pitchFamily="2" charset="0"/>
              </a:rPr>
              <a:t>ChangeListener</a:t>
            </a:r>
            <a:r>
              <a:rPr lang="en-US" sz="2400" dirty="0">
                <a:latin typeface="Courier" pitchFamily="2" charset="0"/>
              </a:rPr>
              <a:t> l)</a:t>
            </a:r>
          </a:p>
          <a:p>
            <a:r>
              <a:rPr lang="en-US" dirty="0"/>
              <a:t>Click on the </a:t>
            </a:r>
            <a:r>
              <a:rPr lang="en-US" sz="2400" dirty="0" err="1">
                <a:latin typeface="Courier" pitchFamily="2" charset="0"/>
              </a:rPr>
              <a:t>ChangeListener</a:t>
            </a:r>
            <a:r>
              <a:rPr lang="en-US" dirty="0"/>
              <a:t> link to learn more</a:t>
            </a:r>
          </a:p>
          <a:p>
            <a:r>
              <a:rPr lang="en-US" dirty="0"/>
              <a:t>It has a single method:</a:t>
            </a:r>
            <a:br>
              <a:rPr lang="en-US" dirty="0"/>
            </a:br>
            <a:r>
              <a:rPr lang="en-US" sz="2400" dirty="0">
                <a:latin typeface="Courier" pitchFamily="2" charset="0"/>
              </a:rPr>
              <a:t>void </a:t>
            </a:r>
            <a:r>
              <a:rPr lang="en-US" sz="2400" dirty="0" err="1">
                <a:latin typeface="Courier" pitchFamily="2" charset="0"/>
              </a:rPr>
              <a:t>stateChanged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 err="1">
                <a:latin typeface="Courier" pitchFamily="2" charset="0"/>
              </a:rPr>
              <a:t>ChangeEvent</a:t>
            </a:r>
            <a:r>
              <a:rPr lang="en-US" sz="2400" dirty="0">
                <a:latin typeface="Courier" pitchFamily="2" charset="0"/>
              </a:rPr>
              <a:t> e)</a:t>
            </a:r>
          </a:p>
          <a:p>
            <a:r>
              <a:rPr lang="en-US" dirty="0"/>
              <a:t>Apparently, method is called whenever user moves the slider</a:t>
            </a:r>
          </a:p>
          <a:p>
            <a:r>
              <a:rPr lang="en-US" dirty="0"/>
              <a:t>What is a </a:t>
            </a:r>
            <a:r>
              <a:rPr lang="en-US" sz="2400" dirty="0" err="1">
                <a:latin typeface="Courier" pitchFamily="2" charset="0"/>
              </a:rPr>
              <a:t>ChangeEvent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It inherits </a:t>
            </a:r>
            <a:r>
              <a:rPr lang="en-US" sz="2000" dirty="0" err="1">
                <a:latin typeface="Courier" pitchFamily="2" charset="0"/>
              </a:rPr>
              <a:t>getSource</a:t>
            </a:r>
            <a:r>
              <a:rPr lang="en-US" dirty="0"/>
              <a:t> method from superclass </a:t>
            </a:r>
            <a:r>
              <a:rPr lang="en-US" sz="2000" dirty="0" err="1">
                <a:latin typeface="Courier" pitchFamily="2" charset="0"/>
              </a:rPr>
              <a:t>EventObject</a:t>
            </a:r>
            <a:endParaRPr lang="en-US" sz="2000" dirty="0">
              <a:latin typeface="Courier" pitchFamily="2" charset="0"/>
            </a:endParaRPr>
          </a:p>
          <a:p>
            <a:pPr lvl="1"/>
            <a:r>
              <a:rPr lang="en-US" sz="2000" dirty="0" err="1">
                <a:latin typeface="Courier" pitchFamily="2" charset="0"/>
              </a:rPr>
              <a:t>getSource</a:t>
            </a:r>
            <a:r>
              <a:rPr lang="en-US" dirty="0"/>
              <a:t>: tells us which component generated this event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655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FF6A2-8F23-074C-9CFF-47DF98670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can I tell to which value the user has set a </a:t>
            </a:r>
            <a:r>
              <a:rPr lang="en-US" dirty="0" err="1">
                <a:latin typeface="Courier" pitchFamily="2" charset="0"/>
              </a:rPr>
              <a:t>JSlider</a:t>
            </a:r>
            <a:r>
              <a:rPr lang="en-US" b="1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F5015-291C-6C4C-8BDA-BA882389F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we have a plan: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Add a change event listener to each slider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When slider is changed, </a:t>
            </a:r>
            <a:r>
              <a:rPr lang="en-US" sz="2000" dirty="0" err="1">
                <a:latin typeface="Courier" pitchFamily="2" charset="0"/>
              </a:rPr>
              <a:t>stateChanged</a:t>
            </a:r>
            <a:r>
              <a:rPr lang="en-US" dirty="0"/>
              <a:t> method is called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Find out the new value of the slider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Recompute color value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Repaint color panel</a:t>
            </a:r>
          </a:p>
          <a:p>
            <a:r>
              <a:rPr lang="en-US" dirty="0"/>
              <a:t>Need to get the current value of the slider</a:t>
            </a:r>
          </a:p>
          <a:p>
            <a:r>
              <a:rPr lang="en-US" dirty="0"/>
              <a:t>Look at all the methods that start with get; you find:</a:t>
            </a:r>
            <a:br>
              <a:rPr lang="en-US" dirty="0"/>
            </a:br>
            <a:r>
              <a:rPr lang="en-US" sz="2400" dirty="0">
                <a:latin typeface="Courier" pitchFamily="2" charset="0"/>
              </a:rPr>
              <a:t>public </a:t>
            </a:r>
            <a:r>
              <a:rPr lang="en-US" sz="2400" dirty="0" err="1"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 err="1">
                <a:latin typeface="Courier" pitchFamily="2" charset="0"/>
              </a:rPr>
              <a:t>getValue</a:t>
            </a:r>
            <a:r>
              <a:rPr lang="en-US" sz="2400" dirty="0">
                <a:latin typeface="Courier" pitchFamily="2" charset="0"/>
              </a:rPr>
              <a:t>()</a:t>
            </a:r>
            <a:br>
              <a:rPr lang="en-US" dirty="0"/>
            </a:br>
            <a:r>
              <a:rPr lang="en-US" dirty="0"/>
              <a:t>      Returns the slider's value.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7429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8A452-20EA-514D-A66D-1A0D9AF8C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Components of the </a:t>
            </a:r>
            <a:r>
              <a:rPr lang="en-US" dirty="0" err="1">
                <a:latin typeface="Courier" pitchFamily="2" charset="0"/>
              </a:rPr>
              <a:t>SliderFrame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9F0E9-D75D-CF4B-B40B-AB3522886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A38C8E-778F-EB49-BF1F-591D17BDF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508" y="1480344"/>
            <a:ext cx="88900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584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91980-36CD-114C-874F-4CEBCD9C4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Classes of the </a:t>
            </a:r>
            <a:r>
              <a:rPr lang="en-US" sz="4000" dirty="0" err="1">
                <a:latin typeface="Courier" pitchFamily="2" charset="0"/>
              </a:rPr>
              <a:t>SliderFrameViewer</a:t>
            </a:r>
            <a:r>
              <a:rPr lang="en-US" sz="4000" b="1" dirty="0"/>
              <a:t> Program</a:t>
            </a:r>
            <a:endParaRPr lang="en-US" sz="4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CF563D-E044-F747-AA9E-D030E8873CA8}"/>
              </a:ext>
            </a:extLst>
          </p:cNvPr>
          <p:cNvSpPr/>
          <p:nvPr/>
        </p:nvSpPr>
        <p:spPr>
          <a:xfrm>
            <a:off x="2162432" y="4226011"/>
            <a:ext cx="1556952" cy="1112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SliderFrame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4F9A00-155C-F84A-BCE7-8108D6567180}"/>
              </a:ext>
            </a:extLst>
          </p:cNvPr>
          <p:cNvSpPr/>
          <p:nvPr/>
        </p:nvSpPr>
        <p:spPr>
          <a:xfrm>
            <a:off x="5675869" y="4226011"/>
            <a:ext cx="1556952" cy="1112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JSlider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4E80DE8-40A9-A844-BA6B-D8524252F423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3719384" y="4782065"/>
            <a:ext cx="1956485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9FD5100-62A0-E647-8638-31DB23861EED}"/>
              </a:ext>
            </a:extLst>
          </p:cNvPr>
          <p:cNvSpPr/>
          <p:nvPr/>
        </p:nvSpPr>
        <p:spPr>
          <a:xfrm>
            <a:off x="2162432" y="1690688"/>
            <a:ext cx="1556952" cy="1112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JFrame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B3F3E66-ECDD-D945-AA51-379CD60C17EF}"/>
              </a:ext>
            </a:extLst>
          </p:cNvPr>
          <p:cNvCxnSpPr>
            <a:cxnSpLocks/>
            <a:stCxn id="5" idx="0"/>
            <a:endCxn id="9" idx="2"/>
          </p:cNvCxnSpPr>
          <p:nvPr/>
        </p:nvCxnSpPr>
        <p:spPr>
          <a:xfrm flipV="1">
            <a:off x="2940908" y="2802796"/>
            <a:ext cx="0" cy="1423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20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24585-FA0A-1C4E-8930-32B6B841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Example: Investment Viewer Program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A7569B-9714-A44F-A0EA-B2E5BD0EE7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1000" y="2743994"/>
            <a:ext cx="6350000" cy="2514600"/>
          </a:xfrm>
        </p:spPr>
      </p:pic>
    </p:spTree>
    <p:extLst>
      <p:ext uri="{BB962C8B-B14F-4D97-AF65-F5344CB8AC3E}">
        <p14:creationId xmlns:p14="http://schemas.microsoft.com/office/powerpoint/2010/main" val="314317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DF32D-C48C-104C-8738-E9B257D40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92509-2356-4547-8F20-62E1931FD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the </a:t>
            </a:r>
            <a:r>
              <a:rPr lang="en-US" dirty="0" err="1"/>
              <a:t>InvestmentFrame</a:t>
            </a:r>
            <a:r>
              <a:rPr lang="en-US" dirty="0"/>
              <a:t> constructor call </a:t>
            </a:r>
            <a:r>
              <a:rPr lang="en-US" dirty="0" err="1"/>
              <a:t>setSize</a:t>
            </a:r>
            <a:r>
              <a:rPr lang="en-US" dirty="0"/>
              <a:t>(FRAME_WIDTH, FRAME_HEIGHT)?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62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13EBC-70F2-E141-ACC8-DCF23B77B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ADEEA-DC72-5F49-9C2D-9429DBDA3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 to now, we have had limited control over layout of components</a:t>
            </a:r>
          </a:p>
          <a:p>
            <a:pPr lvl="1"/>
            <a:r>
              <a:rPr lang="en-US" dirty="0"/>
              <a:t>When we used a panel, it arranged the components from the left to the right</a:t>
            </a:r>
          </a:p>
          <a:p>
            <a:r>
              <a:rPr lang="en-US" dirty="0"/>
              <a:t>User-interface components are arranged by placing them inside containers</a:t>
            </a:r>
          </a:p>
          <a:p>
            <a:r>
              <a:rPr lang="en-US" dirty="0"/>
              <a:t>Each container has a </a:t>
            </a:r>
            <a:r>
              <a:rPr lang="en-US" i="1" dirty="0"/>
              <a:t>layout manager</a:t>
            </a:r>
            <a:r>
              <a:rPr lang="en-US" dirty="0"/>
              <a:t> that directs the arrangement of its components</a:t>
            </a:r>
          </a:p>
          <a:p>
            <a:r>
              <a:rPr lang="en-US" dirty="0"/>
              <a:t>Three useful layout managers:</a:t>
            </a:r>
          </a:p>
          <a:p>
            <a:pPr lvl="1"/>
            <a:r>
              <a:rPr lang="en-US" dirty="0"/>
              <a:t>border layout</a:t>
            </a:r>
          </a:p>
          <a:p>
            <a:pPr lvl="1"/>
            <a:r>
              <a:rPr lang="en-US" dirty="0"/>
              <a:t>flow layout</a:t>
            </a:r>
          </a:p>
          <a:p>
            <a:pPr lvl="1"/>
            <a:r>
              <a:rPr lang="en-US" dirty="0"/>
              <a:t>grid layout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936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829B0-D32E-F74E-839C-66D7E9CDA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E5702-FB60-FE4D-AC88-32BBFA441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 </a:t>
            </a:r>
            <a:r>
              <a:rPr lang="en-US" dirty="0" err="1">
                <a:latin typeface="Courier" pitchFamily="2" charset="0"/>
              </a:rPr>
              <a:t>JPanel</a:t>
            </a:r>
            <a:r>
              <a:rPr lang="en-US" dirty="0"/>
              <a:t> places components from left to right and starts a new row when needed</a:t>
            </a:r>
          </a:p>
          <a:p>
            <a:r>
              <a:rPr lang="en-US" dirty="0"/>
              <a:t>Panel layout carried out by </a:t>
            </a:r>
            <a:r>
              <a:rPr lang="en-US" dirty="0" err="1">
                <a:latin typeface="Courier" pitchFamily="2" charset="0"/>
              </a:rPr>
              <a:t>FlowLayout</a:t>
            </a:r>
            <a:r>
              <a:rPr lang="en-US" dirty="0"/>
              <a:t> layout manager</a:t>
            </a:r>
          </a:p>
          <a:p>
            <a:r>
              <a:rPr lang="en-US" dirty="0"/>
              <a:t>Can set other layout managers</a:t>
            </a:r>
            <a:br>
              <a:rPr lang="en-US" dirty="0"/>
            </a:br>
            <a:r>
              <a:rPr lang="en-US" dirty="0" err="1">
                <a:latin typeface="Courier" pitchFamily="2" charset="0"/>
              </a:rPr>
              <a:t>panel.setLayout</a:t>
            </a:r>
            <a:r>
              <a:rPr lang="en-US" dirty="0">
                <a:latin typeface="Courier" pitchFamily="2" charset="0"/>
              </a:rPr>
              <a:t>(new </a:t>
            </a:r>
            <a:r>
              <a:rPr lang="en-US" dirty="0" err="1">
                <a:latin typeface="Courier" pitchFamily="2" charset="0"/>
              </a:rPr>
              <a:t>BorderLayout</a:t>
            </a:r>
            <a:r>
              <a:rPr lang="en-US" dirty="0">
                <a:latin typeface="Courier" pitchFamily="2" charset="0"/>
              </a:rPr>
              <a:t>());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51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B2518-D373-044E-9F85-D2EEECAF0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Border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366CF-193F-BD41-822B-9A107A06C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Border layout groups container into five areas:</a:t>
            </a:r>
            <a:br>
              <a:rPr lang="en-US" dirty="0"/>
            </a:br>
            <a:r>
              <a:rPr lang="en-US" dirty="0"/>
              <a:t>center, north, west, south and east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Default layout manager for a frame (technically, the frame's content pane)</a:t>
            </a:r>
          </a:p>
          <a:p>
            <a:r>
              <a:rPr lang="en-US" dirty="0"/>
              <a:t>When adding a component, specify the position like this:</a:t>
            </a:r>
          </a:p>
          <a:p>
            <a:pPr marL="457200" lvl="1" indent="0">
              <a:buNone/>
            </a:pPr>
            <a:r>
              <a:rPr lang="en-US" dirty="0" err="1">
                <a:latin typeface="Courier" pitchFamily="2" charset="0"/>
              </a:rPr>
              <a:t>panel.add</a:t>
            </a:r>
            <a:r>
              <a:rPr lang="en-US" dirty="0">
                <a:latin typeface="Courier" pitchFamily="2" charset="0"/>
              </a:rPr>
              <a:t>(component, </a:t>
            </a:r>
            <a:r>
              <a:rPr lang="en-US" dirty="0" err="1">
                <a:latin typeface="Courier" pitchFamily="2" charset="0"/>
              </a:rPr>
              <a:t>BorderLayout.NORTH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/>
              <a:t>Expands each component to fill the entire allotted area</a:t>
            </a:r>
            <a:br>
              <a:rPr lang="en-US" dirty="0"/>
            </a:br>
            <a:r>
              <a:rPr lang="en-US" dirty="0"/>
              <a:t>If that is not desirable, place each component inside a panel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CBA69D-36A5-0442-818D-7DE43E5EE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260" y="2414437"/>
            <a:ext cx="3697456" cy="158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232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63EDF-46B1-E644-B561-0907A7828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19577-4629-664F-81D1-17F69C076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Arranges components in a grid with a fixed number of rows and columns</a:t>
            </a:r>
          </a:p>
          <a:p>
            <a:r>
              <a:rPr lang="en-US" dirty="0"/>
              <a:t>Resizes each component so that they all have same size</a:t>
            </a:r>
          </a:p>
          <a:p>
            <a:r>
              <a:rPr lang="en-US" dirty="0"/>
              <a:t>Expands each component to fill the entire allotted area</a:t>
            </a:r>
          </a:p>
          <a:p>
            <a:r>
              <a:rPr lang="en-US" dirty="0"/>
              <a:t>Add the components, row by row, left to right:</a:t>
            </a:r>
          </a:p>
          <a:p>
            <a:pPr marL="0" indent="0">
              <a:buNone/>
            </a:pPr>
            <a:r>
              <a:rPr lang="en-US" sz="1900" dirty="0" err="1">
                <a:latin typeface="Courier" pitchFamily="2" charset="0"/>
              </a:rPr>
              <a:t>JPanel</a:t>
            </a:r>
            <a:r>
              <a:rPr lang="en-US" sz="1900" dirty="0">
                <a:latin typeface="Courier" pitchFamily="2" charset="0"/>
              </a:rPr>
              <a:t> </a:t>
            </a:r>
            <a:r>
              <a:rPr lang="en-US" sz="1900" dirty="0" err="1">
                <a:latin typeface="Courier" pitchFamily="2" charset="0"/>
              </a:rPr>
              <a:t>numberPanel</a:t>
            </a:r>
            <a:r>
              <a:rPr lang="en-US" sz="1900" dirty="0">
                <a:latin typeface="Courier" pitchFamily="2" charset="0"/>
              </a:rPr>
              <a:t> = new </a:t>
            </a:r>
            <a:r>
              <a:rPr lang="en-US" sz="1900" dirty="0" err="1">
                <a:latin typeface="Courier" pitchFamily="2" charset="0"/>
              </a:rPr>
              <a:t>JPanel</a:t>
            </a:r>
            <a:r>
              <a:rPr lang="en-US" sz="1900" dirty="0">
                <a:latin typeface="Courier" pitchFamily="2" charset="0"/>
              </a:rPr>
              <a:t>(); </a:t>
            </a:r>
          </a:p>
          <a:p>
            <a:pPr marL="0" indent="0">
              <a:buNone/>
            </a:pPr>
            <a:r>
              <a:rPr lang="en-US" sz="1900" dirty="0" err="1">
                <a:latin typeface="Courier" pitchFamily="2" charset="0"/>
              </a:rPr>
              <a:t>numberPanel.setLayout</a:t>
            </a:r>
            <a:r>
              <a:rPr lang="en-US" sz="1900" dirty="0">
                <a:latin typeface="Courier" pitchFamily="2" charset="0"/>
              </a:rPr>
              <a:t>(new </a:t>
            </a:r>
            <a:r>
              <a:rPr lang="en-US" sz="1900" dirty="0" err="1">
                <a:latin typeface="Courier" pitchFamily="2" charset="0"/>
              </a:rPr>
              <a:t>GridLayout</a:t>
            </a:r>
            <a:r>
              <a:rPr lang="en-US" sz="1900" dirty="0">
                <a:latin typeface="Courier" pitchFamily="2" charset="0"/>
              </a:rPr>
              <a:t>(4, 3)); </a:t>
            </a:r>
          </a:p>
          <a:p>
            <a:pPr marL="0" indent="0">
              <a:buNone/>
            </a:pPr>
            <a:r>
              <a:rPr lang="en-US" sz="1900" dirty="0" err="1">
                <a:latin typeface="Courier" pitchFamily="2" charset="0"/>
              </a:rPr>
              <a:t>numberPanel.add</a:t>
            </a:r>
            <a:r>
              <a:rPr lang="en-US" sz="1900" dirty="0">
                <a:latin typeface="Courier" pitchFamily="2" charset="0"/>
              </a:rPr>
              <a:t>(button7); </a:t>
            </a:r>
          </a:p>
          <a:p>
            <a:pPr marL="0" indent="0">
              <a:buNone/>
            </a:pPr>
            <a:r>
              <a:rPr lang="en-US" sz="1900" dirty="0" err="1">
                <a:latin typeface="Courier" pitchFamily="2" charset="0"/>
              </a:rPr>
              <a:t>numberPanel.add</a:t>
            </a:r>
            <a:r>
              <a:rPr lang="en-US" sz="1900" dirty="0">
                <a:latin typeface="Courier" pitchFamily="2" charset="0"/>
              </a:rPr>
              <a:t>(button8); </a:t>
            </a:r>
          </a:p>
          <a:p>
            <a:pPr marL="0" indent="0">
              <a:buNone/>
            </a:pPr>
            <a:r>
              <a:rPr lang="en-US" sz="1900" dirty="0" err="1">
                <a:latin typeface="Courier" pitchFamily="2" charset="0"/>
              </a:rPr>
              <a:t>numberPanel.add</a:t>
            </a:r>
            <a:r>
              <a:rPr lang="en-US" sz="1900" dirty="0">
                <a:latin typeface="Courier" pitchFamily="2" charset="0"/>
              </a:rPr>
              <a:t>(button9); </a:t>
            </a:r>
          </a:p>
          <a:p>
            <a:pPr marL="0" indent="0">
              <a:buNone/>
            </a:pPr>
            <a:r>
              <a:rPr lang="en-US" sz="1900" dirty="0" err="1">
                <a:latin typeface="Courier" pitchFamily="2" charset="0"/>
              </a:rPr>
              <a:t>numberPanel.add</a:t>
            </a:r>
            <a:r>
              <a:rPr lang="en-US" sz="1900" dirty="0">
                <a:latin typeface="Courier" pitchFamily="2" charset="0"/>
              </a:rPr>
              <a:t>(button4);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69A9BC-BC8D-9741-A5F7-F991B2308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5685" y="4120069"/>
            <a:ext cx="40640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6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10459</TotalTime>
  <Words>2128</Words>
  <Application>Microsoft Macintosh PowerPoint</Application>
  <PresentationFormat>Widescreen</PresentationFormat>
  <Paragraphs>235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Courier</vt:lpstr>
      <vt:lpstr>Office Theme</vt:lpstr>
      <vt:lpstr>Java GUIs: Swing</vt:lpstr>
      <vt:lpstr>Goals</vt:lpstr>
      <vt:lpstr>Using Inheritance to Customize Frames</vt:lpstr>
      <vt:lpstr>Example: Investment Viewer Program</vt:lpstr>
      <vt:lpstr>Check</vt:lpstr>
      <vt:lpstr>Layout Management</vt:lpstr>
      <vt:lpstr>Layout Management</vt:lpstr>
      <vt:lpstr>Border Layout</vt:lpstr>
      <vt:lpstr>Grid Layout</vt:lpstr>
      <vt:lpstr>Grid Bag Layout </vt:lpstr>
      <vt:lpstr>Questions</vt:lpstr>
      <vt:lpstr>Choices</vt:lpstr>
      <vt:lpstr>Radio Buttons</vt:lpstr>
      <vt:lpstr>Radio Buttons</vt:lpstr>
      <vt:lpstr>Borders</vt:lpstr>
      <vt:lpstr>Check Boxes</vt:lpstr>
      <vt:lpstr>Combo Boxes</vt:lpstr>
      <vt:lpstr>Combo Boxes</vt:lpstr>
      <vt:lpstr>Radio Buttons, Check Boxes, and Combo Boxes </vt:lpstr>
      <vt:lpstr>Classes of the Font Choice Program</vt:lpstr>
      <vt:lpstr>Questions</vt:lpstr>
      <vt:lpstr>Menu</vt:lpstr>
      <vt:lpstr>Menu Items</vt:lpstr>
      <vt:lpstr>The Menu Frame program</vt:lpstr>
      <vt:lpstr>Text Areas</vt:lpstr>
      <vt:lpstr>PowerPoint Presentation</vt:lpstr>
      <vt:lpstr>Questions</vt:lpstr>
      <vt:lpstr>Exploring Swing Documentation</vt:lpstr>
      <vt:lpstr>Example: Color Mixer</vt:lpstr>
      <vt:lpstr>Example: A Color Mixer </vt:lpstr>
      <vt:lpstr>The Swing Demo Set</vt:lpstr>
      <vt:lpstr>Example: A Color Mixer</vt:lpstr>
      <vt:lpstr>How do I construct a JSlider?</vt:lpstr>
      <vt:lpstr>How can I get notified when the user has moved a JSlider?</vt:lpstr>
      <vt:lpstr>How can I tell to which value the user has set a JSlider?</vt:lpstr>
      <vt:lpstr>The Components of the SliderFrame</vt:lpstr>
      <vt:lpstr>Classes of the SliderFrameViewer Program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GUIs: Swing</dc:title>
  <dc:creator>Microsoft Office User</dc:creator>
  <cp:lastModifiedBy>Microsoft Office User</cp:lastModifiedBy>
  <cp:revision>38</cp:revision>
  <dcterms:created xsi:type="dcterms:W3CDTF">2020-04-03T15:17:10Z</dcterms:created>
  <dcterms:modified xsi:type="dcterms:W3CDTF">2020-10-27T03:07:37Z</dcterms:modified>
</cp:coreProperties>
</file>

<file path=docProps/thumbnail.jpeg>
</file>